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9" autoAdjust="0"/>
    <p:restoredTop sz="66592" autoAdjust="0"/>
  </p:normalViewPr>
  <p:slideViewPr>
    <p:cSldViewPr snapToGrid="0">
      <p:cViewPr varScale="1">
        <p:scale>
          <a:sx n="124" d="100"/>
          <a:sy n="124" d="100"/>
        </p:scale>
        <p:origin x="6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B3F1F-F08D-5E40-A4CB-08A0A0E4F129}" type="datetimeFigureOut">
              <a:rPr lang="fr-FR" smtClean="0"/>
              <a:pPr/>
              <a:t>25/09/2024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AA2A-D0AD-3A48-ADDB-7D5C4BB8AE2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89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6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51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6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425A6-190E-4406-B3C3-6175AA16D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BBBF1A-47F3-464A-ACB3-73ADDD900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FA7D7B-8CA1-4F3D-A4BE-84467391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4D20-F5C9-40B0-9EA9-71B1BC660234}" type="datetime1">
              <a:rPr lang="fr-FR" smtClean="0"/>
              <a:pPr/>
              <a:t>25/09/2024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C7B4B5-AE78-49DF-BB7D-DE13FF4D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D44670-52A9-4D74-98B1-C9CC7254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19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21C71-D9F0-42F4-826A-DAF91FEB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115604-1811-4387-A805-BCCE56D53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D585C1-2B88-4CB2-BB9D-60A5A26C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41A-8FCA-44F7-BA22-D3BB08F8244F}" type="datetime1">
              <a:rPr lang="fr-FR" smtClean="0"/>
              <a:pPr/>
              <a:t>25/09/2024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EEFCA3-9AFB-42B7-BD1B-51B3AD9E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120519-6336-40FD-938F-AD542D2E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38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5CC967-BC60-4D83-81D2-2C511D667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E6CECC-9695-4CC1-BFCD-2032C287C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80A900-934A-49D8-AE53-F5F4AA2A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C320-A17B-4C31-8A9D-27864C7A4D2D}" type="datetime1">
              <a:rPr lang="fr-FR" smtClean="0"/>
              <a:pPr/>
              <a:t>25/09/2024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C2940A-6B4D-4D44-B1AB-BC6B58AA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DB8E1-DB98-4FD3-B02F-2F79F22A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65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D0ADA-A390-4B51-97D1-EE098A7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8A83A-3788-4EED-BE11-2EFBDC84A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7AB91-300A-452F-A673-7E52540B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7C54-C058-4AD7-AC46-7481983F8AE0}" type="datetime1">
              <a:rPr lang="fr-FR" smtClean="0"/>
              <a:pPr/>
              <a:t>25/09/2024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DD089-EDB1-469D-B1D3-9E06D6AB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CAC11D-C7FF-49E4-98BF-8A0B2387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2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2F2AA-146D-49D0-9B0D-0C0A3134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03650C-7C88-4D27-825D-5DAC86C35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8D6882-ECAD-45F6-AA78-0B5B36F7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2730-0400-4542-9EC7-E8720C2AFDBB}" type="datetime1">
              <a:rPr lang="fr-FR" smtClean="0"/>
              <a:pPr/>
              <a:t>25/09/2024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6D4F1E-CAC7-484B-A1BE-098A5E39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889EB0-0B4B-412C-BD2E-985E6808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3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461FE-3F8B-42B2-B317-9FB883BA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3B641E-03FB-4F2B-989F-5E1A380C2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A39385-09B1-4D94-82FB-F5741C553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2CF9E8-7663-42AA-8075-9F89C0C4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72E-CC9C-4059-9B98-BEF7C92DF890}" type="datetime1">
              <a:rPr lang="fr-FR" smtClean="0"/>
              <a:pPr/>
              <a:t>25/09/2024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A63A5A-2830-4FB7-A700-0D03FB90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F7C8EA-D99A-4A15-A2F7-2845516E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19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0A7ED-6A8E-4C2B-BA66-4B95F943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B93496-9B21-42DD-B397-FEDE4239D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3B423C-B904-4F00-859D-8BB61AF72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C46D41-FE5A-4BC6-85D2-3787ED46D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2D54FF-FFA8-4238-B062-DF2B266E3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630527-2A5E-481C-B432-4EB8D2CA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56B-FF78-46C6-8EF4-3F32A7CC76C2}" type="datetime1">
              <a:rPr lang="fr-FR" smtClean="0"/>
              <a:pPr/>
              <a:t>25/09/2024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4A1EF2-FB92-4DF3-84B8-19B24408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4768BF-3884-4224-A41F-97696DBA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0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58927-C385-4B95-8EDA-79C712B1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CB271D-3F6B-4FA8-82E8-BC4AABF5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67A4-8CA4-40E9-AB31-390C0C862AF7}" type="datetime1">
              <a:rPr lang="fr-FR" smtClean="0"/>
              <a:pPr/>
              <a:t>25/09/2024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16D785-82E5-4E09-8467-36107175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08DFD9-851F-4F9F-86F4-4D484970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55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D5DC33-7AF7-4FA9-A5E1-433D9FE7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4A2A-44DF-469C-8676-070346D54C3D}" type="datetime1">
              <a:rPr lang="fr-FR" smtClean="0"/>
              <a:pPr/>
              <a:t>25/09/2024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1DF636-2A1E-4136-9108-DB07821C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595249-93F5-46D8-9FEA-511B819B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76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BEE4F-4E0C-4C7D-B62E-5F6EA763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E22E12-D406-40C3-A2D4-1C690653B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F1CB36-13F1-41D7-87D4-A9138B2A7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8DDE42-641E-4A69-A8D8-28682C6F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7C6E-4984-4B5D-A89C-D3E0E01E5982}" type="datetime1">
              <a:rPr lang="fr-FR" smtClean="0"/>
              <a:pPr/>
              <a:t>25/09/2024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6177A-99CF-4301-AE77-CD2AE5F4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A4DF90-1BF0-4688-B9C4-B7F565F0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94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10C64-7744-4A9F-BD45-A99CCAED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634862-5307-4E7D-90A7-2EBB9E78C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8DC15E-7A70-40DE-ACAD-02A16A0C1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2B0E66-F046-4F34-A416-B0D5247A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0BF5-B040-41BE-8929-0F524A062D73}" type="datetime1">
              <a:rPr lang="fr-FR" smtClean="0"/>
              <a:pPr/>
              <a:t>25/09/2024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65DC7F-B8A7-4379-AFDC-A9EA4DD8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4AC14-0C32-4E6E-8FD4-30622895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8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C2BE70-EB83-45E8-923E-ECA8D90B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E498B2-A2FF-4B77-93A4-C1FB7B5B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3AE271-4FA7-4371-AE8C-AF30C3CEE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78E99-FD8D-4838-8E9B-504FF013BF01}" type="datetime1">
              <a:rPr lang="fr-FR" smtClean="0"/>
              <a:pPr/>
              <a:t>25/09/2024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2B932-D2CF-4880-AC9E-DF2503C6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E915D6-3AAC-45B6-9F57-74DAB9603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0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jp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24405E-04CB-4B07-8A9E-F4802F1E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246" y="3939092"/>
            <a:ext cx="11687504" cy="1700213"/>
          </a:xfrm>
          <a:ln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r>
              <a:rPr lang="fr-FR" sz="2500" b="1" dirty="0">
                <a:solidFill>
                  <a:srgbClr val="7030A0"/>
                </a:solidFill>
                <a:effectLst/>
                <a:latin typeface="+mj-lt"/>
                <a:ea typeface="Calibri" panose="020F0502020204030204" pitchFamily="34" charset="0"/>
              </a:rPr>
              <a:t>Vieillir avec la Sclérose en Plaques: quels parcours de soins des déficiences associées à la SEP chez les personnes </a:t>
            </a:r>
            <a:r>
              <a:rPr lang="fr-FR" sz="2500" b="1" dirty="0" err="1">
                <a:solidFill>
                  <a:srgbClr val="7030A0"/>
                </a:solidFill>
                <a:effectLst/>
                <a:latin typeface="+mj-lt"/>
                <a:ea typeface="Calibri" panose="020F0502020204030204" pitchFamily="34" charset="0"/>
              </a:rPr>
              <a:t>agées</a:t>
            </a:r>
            <a:r>
              <a:rPr lang="fr-FR" sz="2500" b="1" dirty="0">
                <a:solidFill>
                  <a:srgbClr val="7030A0"/>
                </a:solidFill>
                <a:effectLst/>
                <a:latin typeface="+mj-lt"/>
                <a:ea typeface="Calibri" panose="020F0502020204030204" pitchFamily="34" charset="0"/>
              </a:rPr>
              <a:t> ? une cohorte nationale basée sur les données de l’Assurance Maladie</a:t>
            </a:r>
            <a:r>
              <a:rPr lang="fr-FR" sz="2500" b="1" dirty="0">
                <a:solidFill>
                  <a:srgbClr val="7030A0"/>
                </a:solidFill>
                <a:effectLst/>
                <a:latin typeface="+mj-lt"/>
              </a:rPr>
              <a:t> </a:t>
            </a:r>
            <a:endParaRPr lang="fr-FR" sz="25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TOULOUSE - 2024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D91982-289D-41EF-81D7-960CA020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26" y="1722690"/>
            <a:ext cx="11693562" cy="214109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Jonathan Levy</a:t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2600" dirty="0">
                <a:solidFill>
                  <a:srgbClr val="7030A0"/>
                </a:solidFill>
              </a:rPr>
              <a:t>(Institut de Recherche et de Documentation en Economie de la Santé – IRDES)</a:t>
            </a:r>
            <a:br>
              <a:rPr lang="fr-FR" sz="24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Lauréat 2024</a:t>
            </a:r>
            <a:br>
              <a:rPr lang="fr-FR" sz="28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Bourse SOFMER Mobilité en MPR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51418"/>
            <a:ext cx="1912478" cy="57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8836F91-BDCE-19F6-3A11-F361039AB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639" y="156657"/>
            <a:ext cx="7611135" cy="17440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7CCEBE3-3A3C-B469-0C22-5A42AF6AC0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5926048"/>
            <a:ext cx="2337703" cy="795426"/>
          </a:xfrm>
          <a:prstGeom prst="rect">
            <a:avLst/>
          </a:prstGeom>
        </p:spPr>
      </p:pic>
      <p:pic>
        <p:nvPicPr>
          <p:cNvPr id="10" name="Audio 9">
            <a:extLst>
              <a:ext uri="{FF2B5EF4-FFF2-40B4-BE49-F238E27FC236}">
                <a16:creationId xmlns:a16="http://schemas.microsoft.com/office/drawing/2014/main" id="{E45B04E2-1F4D-2EE2-EB33-DD6286C04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97"/>
    </mc:Choice>
    <mc:Fallback>
      <p:transition spd="slow" advTm="50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59543-0141-F750-7E0A-AF4CC6097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5B99E-F08A-D009-E653-DA5A70A4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Cadre général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0FE14F-3970-AC2F-EB71-BBC456005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S’appuie et fait suite à des travaux en cours de finalisation</a:t>
            </a:r>
          </a:p>
          <a:p>
            <a:pPr lvl="1"/>
            <a:r>
              <a:rPr lang="fr-FR" sz="1800" dirty="0"/>
              <a:t>Thèse de doctorat de Mme F. </a:t>
            </a:r>
            <a:r>
              <a:rPr lang="fr-FR" sz="1800" dirty="0" err="1"/>
              <a:t>Duchaine</a:t>
            </a:r>
            <a:r>
              <a:rPr lang="fr-FR" sz="1800" dirty="0"/>
              <a:t> (démographe, Université de Strasbourg &amp; IRDES)</a:t>
            </a:r>
          </a:p>
          <a:p>
            <a:pPr lvl="1"/>
            <a:r>
              <a:rPr lang="fr-FR" sz="1800" dirty="0"/>
              <a:t>Mémoire de DES MPR du Dr A. </a:t>
            </a:r>
            <a:r>
              <a:rPr lang="fr-FR" sz="1800" dirty="0" err="1"/>
              <a:t>Leilaz</a:t>
            </a:r>
            <a:r>
              <a:rPr lang="fr-FR" sz="1800" dirty="0"/>
              <a:t> (futur assistant spécialiste, Sce de MPR H</a:t>
            </a:r>
            <a:r>
              <a:rPr lang="fr-FR" sz="1800" baseline="30000" dirty="0"/>
              <a:t>al</a:t>
            </a:r>
            <a:r>
              <a:rPr lang="fr-FR" sz="1800" dirty="0"/>
              <a:t> R. Poincaré APHP)</a:t>
            </a:r>
          </a:p>
          <a:p>
            <a:pPr lvl="1"/>
            <a:r>
              <a:rPr lang="fr-FR" sz="1800" dirty="0"/>
              <a:t>Etude </a:t>
            </a:r>
            <a:r>
              <a:rPr lang="fr-FR" sz="1800" dirty="0" err="1"/>
              <a:t>HandiCOVID</a:t>
            </a:r>
            <a:r>
              <a:rPr lang="fr-FR" sz="1800" dirty="0"/>
              <a:t> – IRDES </a:t>
            </a:r>
          </a:p>
          <a:p>
            <a:pPr lvl="1"/>
            <a:endParaRPr lang="fr-FR" sz="1800" dirty="0"/>
          </a:p>
          <a:p>
            <a:r>
              <a:rPr lang="fr-FR" sz="2200" dirty="0"/>
              <a:t>S’inscrit dans le cadre du développement d’un axe de recherche transversal au sein de l’unité de recherche REHADAPT (Université Paris Saclay), en cours d’évaluation HCERES</a:t>
            </a:r>
          </a:p>
          <a:p>
            <a:pPr marL="0" indent="0">
              <a:buNone/>
            </a:pPr>
            <a:endParaRPr lang="fr-FR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D34C52-C5E7-60DE-6B26-02B46C54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TOULOUSE - 2024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F6483B-BDC1-950F-B815-3A6DB6C661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6BEB11-3B06-9EB6-9D4A-7D335B9E3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5926048"/>
            <a:ext cx="2337703" cy="795426"/>
          </a:xfrm>
          <a:prstGeom prst="rect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CF8F5D93-16C0-3DE7-12B6-DFF01E1A0C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4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80"/>
    </mc:Choice>
    <mc:Fallback>
      <p:transition spd="slow" advTm="46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24405E-04CB-4B07-8A9E-F4802F1E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6" y="3977597"/>
            <a:ext cx="11687504" cy="1700213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br>
              <a:rPr lang="fr-FR" sz="2600" b="1" dirty="0">
                <a:solidFill>
                  <a:srgbClr val="0070C0"/>
                </a:solidFill>
              </a:rPr>
            </a:br>
            <a:r>
              <a:rPr lang="fr-FR" sz="4400" b="1" dirty="0">
                <a:solidFill>
                  <a:srgbClr val="7030A0"/>
                </a:solidFill>
                <a:latin typeface="+mj-lt"/>
              </a:rPr>
              <a:t>Merci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-TOULOUSE - 2024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20" y="6151419"/>
            <a:ext cx="1912478" cy="57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B9A08E-C996-5ABC-26E7-1B359562F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896" y="236690"/>
            <a:ext cx="7614564" cy="174360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0589729-1442-6829-7323-1C805CAF7A76}"/>
              </a:ext>
            </a:extLst>
          </p:cNvPr>
          <p:cNvSpPr txBox="1">
            <a:spLocks/>
          </p:cNvSpPr>
          <p:nvPr/>
        </p:nvSpPr>
        <p:spPr>
          <a:xfrm>
            <a:off x="247426" y="1722690"/>
            <a:ext cx="11693562" cy="2141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>
                <a:solidFill>
                  <a:srgbClr val="7030A0"/>
                </a:solidFill>
              </a:rPr>
              <a:t>Jonathan Levy</a:t>
            </a:r>
            <a:br>
              <a:rPr lang="fr-FR" sz="3200" b="1">
                <a:solidFill>
                  <a:srgbClr val="7030A0"/>
                </a:solidFill>
              </a:rPr>
            </a:br>
            <a:r>
              <a:rPr lang="fr-FR" sz="2600">
                <a:solidFill>
                  <a:srgbClr val="7030A0"/>
                </a:solidFill>
              </a:rPr>
              <a:t>(Institut de Recherche et de Documentation en Economie de la Santé – IRDES)</a:t>
            </a:r>
            <a:br>
              <a:rPr lang="fr-FR" sz="2400" b="1">
                <a:solidFill>
                  <a:srgbClr val="7030A0"/>
                </a:solidFill>
              </a:rPr>
            </a:br>
            <a:r>
              <a:rPr lang="fr-FR" sz="2800" b="1">
                <a:solidFill>
                  <a:srgbClr val="7030A0"/>
                </a:solidFill>
              </a:rPr>
              <a:t>Lauréat 2024</a:t>
            </a:r>
            <a:br>
              <a:rPr lang="fr-FR" sz="2800" b="1">
                <a:solidFill>
                  <a:srgbClr val="7030A0"/>
                </a:solidFill>
              </a:rPr>
            </a:br>
            <a:r>
              <a:rPr lang="fr-FR" sz="2800" b="1">
                <a:solidFill>
                  <a:srgbClr val="7030A0"/>
                </a:solidFill>
              </a:rPr>
              <a:t>Bourse SOFMER Mobilité en MPR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92AD262-22FB-56AD-333F-5D031DB31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5926048"/>
            <a:ext cx="2337703" cy="795426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9C6E98A4-6A3D-FBD3-9A5A-AAE12069DE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85"/>
    </mc:Choice>
    <mc:Fallback>
      <p:transition spd="slow" advTm="18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Rationnel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Augmentation de la prévalence de la SEP</a:t>
            </a:r>
          </a:p>
          <a:p>
            <a:r>
              <a:rPr lang="fr-FR" dirty="0"/>
              <a:t>Vieillissement de la population de personnes atteintes de SEP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TOULOUSE - 2024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FEAD22-81E0-AB5B-F13B-E520D397F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5926048"/>
            <a:ext cx="2337703" cy="795426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7498225-6EC1-4C3E-AFDA-961F595AA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493469"/>
              </p:ext>
            </p:extLst>
          </p:nvPr>
        </p:nvGraphicFramePr>
        <p:xfrm>
          <a:off x="1718067" y="3108293"/>
          <a:ext cx="8755866" cy="227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622">
                  <a:extLst>
                    <a:ext uri="{9D8B030D-6E8A-4147-A177-3AD203B41FA5}">
                      <a16:colId xmlns:a16="http://schemas.microsoft.com/office/drawing/2014/main" val="2302722264"/>
                    </a:ext>
                  </a:extLst>
                </a:gridCol>
                <a:gridCol w="2918622">
                  <a:extLst>
                    <a:ext uri="{9D8B030D-6E8A-4147-A177-3AD203B41FA5}">
                      <a16:colId xmlns:a16="http://schemas.microsoft.com/office/drawing/2014/main" val="307090040"/>
                    </a:ext>
                  </a:extLst>
                </a:gridCol>
                <a:gridCol w="2918622">
                  <a:extLst>
                    <a:ext uri="{9D8B030D-6E8A-4147-A177-3AD203B41FA5}">
                      <a16:colId xmlns:a16="http://schemas.microsoft.com/office/drawing/2014/main" val="2337919961"/>
                    </a:ext>
                  </a:extLst>
                </a:gridCol>
              </a:tblGrid>
              <a:tr h="7577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Antériorité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 </a:t>
                      </a:r>
                      <a:r>
                        <a:rPr lang="fr-FR" baseline="30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971997"/>
                  </a:ext>
                </a:extLst>
              </a:tr>
              <a:tr h="757748">
                <a:tc>
                  <a:txBody>
                    <a:bodyPr/>
                    <a:lstStyle/>
                    <a:p>
                      <a:r>
                        <a:rPr lang="fr-FR" dirty="0"/>
                        <a:t>Prévalence nette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94.7/100 000 [94.3-95.1] </a:t>
                      </a:r>
                      <a:r>
                        <a:rPr lang="fr-FR" baseline="30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197.6/100 000 [196.5-198.7]</a:t>
                      </a:r>
                    </a:p>
                    <a:p>
                      <a:pPr algn="ctr"/>
                      <a:r>
                        <a:rPr lang="fr-FR" sz="1500" dirty="0"/>
                        <a:t>176.8/100 000 ≥70 ans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224862"/>
                  </a:ext>
                </a:extLst>
              </a:tr>
              <a:tr h="757748">
                <a:tc>
                  <a:txBody>
                    <a:bodyPr/>
                    <a:lstStyle/>
                    <a:p>
                      <a:r>
                        <a:rPr lang="fr-FR" dirty="0"/>
                        <a:t>Age moyen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48.0 ±10.3 </a:t>
                      </a:r>
                      <a:r>
                        <a:rPr lang="fr-FR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53.0 ±14.8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514533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CFA1583-D61D-9DF5-6387-A24796938BB4}"/>
              </a:ext>
            </a:extLst>
          </p:cNvPr>
          <p:cNvSpPr txBox="1"/>
          <p:nvPr/>
        </p:nvSpPr>
        <p:spPr>
          <a:xfrm>
            <a:off x="9322015" y="5459558"/>
            <a:ext cx="23038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1. Leray E et al. </a:t>
            </a:r>
            <a:r>
              <a:rPr lang="fr-FR" sz="1000" dirty="0" err="1"/>
              <a:t>Rev</a:t>
            </a:r>
            <a:r>
              <a:rPr lang="fr-FR" sz="1000" dirty="0"/>
              <a:t> </a:t>
            </a:r>
            <a:r>
              <a:rPr lang="fr-FR" sz="1000" dirty="0" err="1"/>
              <a:t>Neurol</a:t>
            </a:r>
            <a:r>
              <a:rPr lang="fr-FR" sz="1000" dirty="0"/>
              <a:t> (Paris) 2016</a:t>
            </a:r>
          </a:p>
          <a:p>
            <a:r>
              <a:rPr lang="fr-FR" sz="1000" dirty="0"/>
              <a:t>2. Leray E et al. </a:t>
            </a:r>
            <a:r>
              <a:rPr lang="fr-FR" sz="1000" dirty="0" err="1"/>
              <a:t>PLoS</a:t>
            </a:r>
            <a:r>
              <a:rPr lang="fr-FR" sz="1000" dirty="0"/>
              <a:t> One 2015</a:t>
            </a:r>
          </a:p>
          <a:p>
            <a:r>
              <a:rPr lang="fr-FR" sz="1000" dirty="0"/>
              <a:t>3. Pierret C et al. </a:t>
            </a:r>
            <a:r>
              <a:rPr lang="fr-FR" sz="1000" dirty="0" err="1"/>
              <a:t>Rev</a:t>
            </a:r>
            <a:r>
              <a:rPr lang="fr-FR" sz="1000" dirty="0"/>
              <a:t> </a:t>
            </a:r>
            <a:r>
              <a:rPr lang="fr-FR" sz="1000" dirty="0" err="1"/>
              <a:t>Neurol</a:t>
            </a:r>
            <a:r>
              <a:rPr lang="fr-FR" sz="1000" dirty="0"/>
              <a:t> (Paris) 2024</a:t>
            </a:r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2E442C35-FFEF-BC8D-0FB6-025193EB93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30"/>
    </mc:Choice>
    <mc:Fallback>
      <p:transition spd="slow" advTm="51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2FF69-4654-98F2-5230-B836127D4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7D4DC-84E6-F8B5-C97B-5D3507FC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Rationnel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4714E4-16E1-F61F-B76D-E389C6235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Augmentation de l’âge au diagnostic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F60EBB-24FA-3AB3-A113-84E20E34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TOULOUSE - 2024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E1F4E2-878A-B9C7-79C1-90684D8CACE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66C5BDD-58AD-8BF1-2C49-6F43C2049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5926048"/>
            <a:ext cx="2337703" cy="7954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7BAE0F-AA92-B01D-A22F-982E78FE5EB0}"/>
              </a:ext>
            </a:extLst>
          </p:cNvPr>
          <p:cNvSpPr txBox="1"/>
          <p:nvPr/>
        </p:nvSpPr>
        <p:spPr>
          <a:xfrm>
            <a:off x="9271919" y="4941324"/>
            <a:ext cx="2467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1. Leray E et al. Brain 2010</a:t>
            </a:r>
          </a:p>
          <a:p>
            <a:r>
              <a:rPr lang="fr-FR" sz="1000" dirty="0"/>
              <a:t>2. </a:t>
            </a:r>
            <a:r>
              <a:rPr lang="fr-FR" sz="1000" dirty="0" err="1"/>
              <a:t>Debouverie</a:t>
            </a:r>
            <a:r>
              <a:rPr lang="fr-FR" sz="1000" dirty="0"/>
              <a:t> M et al. </a:t>
            </a:r>
            <a:r>
              <a:rPr lang="fr-FR" sz="1000" dirty="0" err="1"/>
              <a:t>Eur</a:t>
            </a:r>
            <a:r>
              <a:rPr lang="fr-FR" sz="1000" dirty="0"/>
              <a:t> J </a:t>
            </a:r>
            <a:r>
              <a:rPr lang="fr-FR" sz="1000" dirty="0" err="1"/>
              <a:t>Neurol</a:t>
            </a:r>
            <a:r>
              <a:rPr lang="fr-FR" sz="1000" dirty="0"/>
              <a:t> 2008</a:t>
            </a:r>
          </a:p>
          <a:p>
            <a:r>
              <a:rPr lang="fr-FR" sz="1000" dirty="0"/>
              <a:t>3. </a:t>
            </a:r>
            <a:r>
              <a:rPr lang="fr-FR" sz="1000" dirty="0" err="1"/>
              <a:t>Confavreux</a:t>
            </a:r>
            <a:r>
              <a:rPr lang="fr-FR" sz="1000" dirty="0"/>
              <a:t> et al. Brain 2003</a:t>
            </a:r>
          </a:p>
          <a:p>
            <a:r>
              <a:rPr lang="fr-FR" sz="1000" dirty="0"/>
              <a:t>4. Arnaud </a:t>
            </a:r>
            <a:r>
              <a:rPr lang="fr-FR" sz="1000" dirty="0" err="1"/>
              <a:t>Leilaz</a:t>
            </a:r>
            <a:r>
              <a:rPr lang="fr-FR" sz="1000" dirty="0"/>
              <a:t>, mémoire DES MPR </a:t>
            </a:r>
            <a:r>
              <a:rPr lang="fr-FR" sz="1000" i="1" dirty="0"/>
              <a:t>in </a:t>
            </a:r>
            <a:r>
              <a:rPr lang="fr-FR" sz="1000" i="1" dirty="0" err="1"/>
              <a:t>prep</a:t>
            </a:r>
            <a:r>
              <a:rPr lang="fr-FR" sz="1000" i="1" dirty="0"/>
              <a:t>.</a:t>
            </a:r>
            <a:endParaRPr lang="fr-FR" sz="1000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146246F-8FC2-B177-5AB0-174CB3EC0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74122"/>
              </p:ext>
            </p:extLst>
          </p:nvPr>
        </p:nvGraphicFramePr>
        <p:xfrm>
          <a:off x="1774575" y="2602969"/>
          <a:ext cx="8642850" cy="181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950">
                  <a:extLst>
                    <a:ext uri="{9D8B030D-6E8A-4147-A177-3AD203B41FA5}">
                      <a16:colId xmlns:a16="http://schemas.microsoft.com/office/drawing/2014/main" val="708166953"/>
                    </a:ext>
                  </a:extLst>
                </a:gridCol>
                <a:gridCol w="2880950">
                  <a:extLst>
                    <a:ext uri="{9D8B030D-6E8A-4147-A177-3AD203B41FA5}">
                      <a16:colId xmlns:a16="http://schemas.microsoft.com/office/drawing/2014/main" val="3781056360"/>
                    </a:ext>
                  </a:extLst>
                </a:gridCol>
                <a:gridCol w="2880950">
                  <a:extLst>
                    <a:ext uri="{9D8B030D-6E8A-4147-A177-3AD203B41FA5}">
                      <a16:colId xmlns:a16="http://schemas.microsoft.com/office/drawing/2014/main" val="3977059973"/>
                    </a:ext>
                  </a:extLst>
                </a:gridCol>
              </a:tblGrid>
              <a:tr h="89620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Antériorités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2024 </a:t>
                      </a:r>
                      <a:r>
                        <a:rPr lang="fr-FR" baseline="300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0116925"/>
                  </a:ext>
                </a:extLst>
              </a:tr>
              <a:tr h="896203">
                <a:tc>
                  <a:txBody>
                    <a:bodyPr/>
                    <a:lstStyle/>
                    <a:p>
                      <a:r>
                        <a:rPr lang="fr-FR" dirty="0"/>
                        <a:t>Age moyen au diagnostic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31.4 ±9.8 (2004) </a:t>
                      </a:r>
                      <a:r>
                        <a:rPr lang="fr-FR" baseline="30000" dirty="0"/>
                        <a:t>1</a:t>
                      </a:r>
                    </a:p>
                    <a:p>
                      <a:pPr algn="ctr"/>
                      <a:r>
                        <a:rPr lang="fr-FR" baseline="0" dirty="0"/>
                        <a:t>33.0 ±10 </a:t>
                      </a:r>
                      <a:r>
                        <a:rPr lang="fr-FR" baseline="30000" dirty="0"/>
                        <a:t>2</a:t>
                      </a:r>
                    </a:p>
                    <a:p>
                      <a:pPr algn="ctr"/>
                      <a:r>
                        <a:rPr lang="fr-FR" baseline="0" dirty="0"/>
                        <a:t>31.0 ±10 (1997) </a:t>
                      </a:r>
                      <a:r>
                        <a:rPr lang="fr-FR" baseline="30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44.2 ±12.9</a:t>
                      </a:r>
                    </a:p>
                    <a:p>
                      <a:pPr algn="ctr"/>
                      <a:r>
                        <a:rPr lang="fr-FR" dirty="0"/>
                        <a:t>Médian: 44.9 [34.5-53.1]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997385"/>
                  </a:ext>
                </a:extLst>
              </a:tr>
            </a:tbl>
          </a:graphicData>
        </a:graphic>
      </p:graphicFrame>
      <p:pic>
        <p:nvPicPr>
          <p:cNvPr id="10" name="Audio 9">
            <a:extLst>
              <a:ext uri="{FF2B5EF4-FFF2-40B4-BE49-F238E27FC236}">
                <a16:creationId xmlns:a16="http://schemas.microsoft.com/office/drawing/2014/main" id="{87EC7313-0C9D-0389-8137-6B109744E8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1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365"/>
    </mc:Choice>
    <mc:Fallback>
      <p:transition spd="slow" advTm="51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3FF98-63A0-3B23-6195-E874EC643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0F0C9-B6AA-3224-339B-7889733D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Rationnel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33E0D5-A7E8-941A-C037-8D8866D9A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Cohorte danoise, appariement 1:10</a:t>
            </a:r>
          </a:p>
          <a:p>
            <a:r>
              <a:rPr lang="fr-FR" dirty="0"/>
              <a:t>Taux d’hospitalisation aiguë global 2x supérieur à la population g</a:t>
            </a:r>
            <a:r>
              <a:rPr lang="fr-FR" baseline="30000" dirty="0"/>
              <a:t>ale</a:t>
            </a:r>
          </a:p>
          <a:p>
            <a:r>
              <a:rPr lang="fr-FR" dirty="0"/>
              <a:t>Au premier rang des causes d’hospitalisation</a:t>
            </a:r>
          </a:p>
          <a:p>
            <a:pPr lvl="1"/>
            <a:r>
              <a:rPr lang="fr-FR" dirty="0" err="1"/>
              <a:t>Urosepsis</a:t>
            </a:r>
            <a:r>
              <a:rPr lang="fr-FR" dirty="0"/>
              <a:t> : OR=</a:t>
            </a:r>
            <a:r>
              <a:rPr lang="en-US" dirty="0">
                <a:effectLst/>
                <a:ea typeface="Calibri" panose="020F0502020204030204" pitchFamily="34" charset="0"/>
              </a:rPr>
              <a:t>10.4 [8.4–12.8]</a:t>
            </a:r>
          </a:p>
          <a:p>
            <a:pPr lvl="1"/>
            <a:r>
              <a:rPr lang="en-US" dirty="0" err="1"/>
              <a:t>Pneumonie</a:t>
            </a:r>
            <a:r>
              <a:rPr lang="en-US" dirty="0"/>
              <a:t> : </a:t>
            </a:r>
            <a:r>
              <a:rPr lang="en-GB" dirty="0">
                <a:effectLst/>
                <a:ea typeface="Calibri" panose="020F0502020204030204" pitchFamily="34" charset="0"/>
              </a:rPr>
              <a:t>OR=</a:t>
            </a:r>
            <a:r>
              <a:rPr lang="en-US" dirty="0">
                <a:effectLst/>
                <a:ea typeface="Calibri" panose="020F0502020204030204" pitchFamily="34" charset="0"/>
              </a:rPr>
              <a:t>3.3 [2.6–4.2]</a:t>
            </a:r>
          </a:p>
          <a:p>
            <a:r>
              <a:rPr lang="en-US" dirty="0" err="1">
                <a:effectLst/>
              </a:rPr>
              <a:t>Surrisque</a:t>
            </a:r>
            <a:r>
              <a:rPr lang="en-US" dirty="0">
                <a:effectLst/>
              </a:rPr>
              <a:t> </a:t>
            </a:r>
            <a:r>
              <a:rPr lang="en-US" dirty="0"/>
              <a:t>chez les patients SEP &gt;50 </a:t>
            </a:r>
            <a:r>
              <a:rPr lang="en-US" dirty="0" err="1"/>
              <a:t>ans</a:t>
            </a:r>
            <a:r>
              <a:rPr lang="en-US" dirty="0"/>
              <a:t> </a:t>
            </a:r>
            <a:r>
              <a:rPr lang="en-US" dirty="0" err="1"/>
              <a:t>directement</a:t>
            </a:r>
            <a:r>
              <a:rPr lang="en-US" dirty="0"/>
              <a:t> </a:t>
            </a:r>
            <a:r>
              <a:rPr lang="en-US" dirty="0" err="1"/>
              <a:t>lié</a:t>
            </a:r>
            <a:r>
              <a:rPr lang="en-US" dirty="0"/>
              <a:t> à la </a:t>
            </a:r>
            <a:r>
              <a:rPr lang="en-US" dirty="0" err="1"/>
              <a:t>maladie</a:t>
            </a:r>
            <a:r>
              <a:rPr lang="en-US" dirty="0"/>
              <a:t> ?</a:t>
            </a:r>
            <a:r>
              <a:rPr lang="fr-FR" dirty="0">
                <a:effectLst/>
              </a:rPr>
              <a:t> 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52BC33-8759-ADD4-459C-DBD1DCB6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TOULOUSE - 2024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B8CAE6-E7C9-F8C4-0FDB-7E0773358B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23465A-48E2-55DB-5567-DC9EB3300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5926048"/>
            <a:ext cx="2337703" cy="7954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B86739D-6FFC-629C-DF0E-FB45B857B387}"/>
              </a:ext>
            </a:extLst>
          </p:cNvPr>
          <p:cNvSpPr txBox="1"/>
          <p:nvPr/>
        </p:nvSpPr>
        <p:spPr>
          <a:xfrm>
            <a:off x="9239822" y="4863657"/>
            <a:ext cx="1901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Holm RP et al. Front </a:t>
            </a:r>
            <a:r>
              <a:rPr lang="fr-FR" sz="1000" dirty="0" err="1"/>
              <a:t>Neurol</a:t>
            </a:r>
            <a:r>
              <a:rPr lang="fr-FR" sz="1000" dirty="0"/>
              <a:t> 2023</a:t>
            </a:r>
          </a:p>
        </p:txBody>
      </p:sp>
      <p:pic>
        <p:nvPicPr>
          <p:cNvPr id="9" name="Audio 8">
            <a:extLst>
              <a:ext uri="{FF2B5EF4-FFF2-40B4-BE49-F238E27FC236}">
                <a16:creationId xmlns:a16="http://schemas.microsoft.com/office/drawing/2014/main" id="{6F11C0FD-D3C4-0516-08F6-3E94884DDB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1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037"/>
    </mc:Choice>
    <mc:Fallback>
      <p:transition spd="slow" advTm="96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02060-908F-73C6-7191-6D333B04C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EF61E-BBD9-F068-5DCD-2EB68B0F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Données préliminaires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2CE557-130C-71D7-09EF-70DFE2B7D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Population SEP identifiée dans le SNDS, n = 135 670 </a:t>
            </a:r>
            <a:r>
              <a:rPr lang="fr-FR" sz="2200" baseline="30000" dirty="0"/>
              <a:t>1</a:t>
            </a:r>
          </a:p>
          <a:p>
            <a:r>
              <a:rPr lang="fr-FR" sz="2200" dirty="0"/>
              <a:t>Moindre accès aux injections de toxine botulique pour traitement de la spasticité </a:t>
            </a:r>
            <a:r>
              <a:rPr lang="fr-FR" sz="2200" baseline="30000" dirty="0"/>
              <a:t>2</a:t>
            </a:r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r>
              <a:rPr lang="fr-FR" sz="2200" dirty="0"/>
              <a:t>Différences entre diagnostic précoce vs tardif </a:t>
            </a:r>
            <a:r>
              <a:rPr lang="fr-FR" sz="2200" baseline="30000" dirty="0"/>
              <a:t>3</a:t>
            </a:r>
            <a:r>
              <a:rPr lang="fr-FR" sz="2200" dirty="0"/>
              <a:t>:</a:t>
            </a:r>
          </a:p>
          <a:p>
            <a:pPr lvl="1"/>
            <a:r>
              <a:rPr lang="fr-FR" sz="2200" dirty="0"/>
              <a:t>Sommeil/</a:t>
            </a:r>
            <a:r>
              <a:rPr lang="fr-FR" sz="2200" dirty="0" err="1"/>
              <a:t>respi</a:t>
            </a:r>
            <a:r>
              <a:rPr lang="fr-FR" sz="2200" dirty="0"/>
              <a:t>: 320 actes CCAM vs 141</a:t>
            </a:r>
          </a:p>
          <a:p>
            <a:pPr lvl="1"/>
            <a:r>
              <a:rPr lang="fr-FR" sz="2200" dirty="0" err="1"/>
              <a:t>Neuroorthopédie</a:t>
            </a:r>
            <a:r>
              <a:rPr lang="fr-FR" sz="2200" dirty="0"/>
              <a:t>: 596 actes CCAM vs 313</a:t>
            </a:r>
          </a:p>
          <a:p>
            <a:pPr lvl="1"/>
            <a:r>
              <a:rPr lang="fr-FR" sz="2200" dirty="0" err="1"/>
              <a:t>Neurourologie</a:t>
            </a:r>
            <a:r>
              <a:rPr lang="fr-FR" sz="2200" dirty="0"/>
              <a:t>: 632 actes CCAM vs 839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C552A2-1C26-85C9-D4B3-98C908AE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TOULOUSE - 2024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B53B03-3B80-8636-51EC-E36971660E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227020D-D10B-296C-8E25-9FA7E66F3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5926048"/>
            <a:ext cx="2337703" cy="7954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F535C81-F93A-0D7B-801F-9DD0DDD6BE1C}"/>
              </a:ext>
            </a:extLst>
          </p:cNvPr>
          <p:cNvSpPr txBox="1"/>
          <p:nvPr/>
        </p:nvSpPr>
        <p:spPr>
          <a:xfrm>
            <a:off x="8754841" y="5618222"/>
            <a:ext cx="34371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1. </a:t>
            </a:r>
            <a:r>
              <a:rPr lang="fr-FR" sz="1000" dirty="0" err="1"/>
              <a:t>HandiCOVID</a:t>
            </a:r>
            <a:r>
              <a:rPr lang="fr-FR" sz="1000" dirty="0"/>
              <a:t> &amp; </a:t>
            </a:r>
            <a:r>
              <a:rPr lang="fr-FR" sz="1000" dirty="0" err="1"/>
              <a:t>Duchaine</a:t>
            </a:r>
            <a:r>
              <a:rPr lang="fr-FR" sz="1000" dirty="0"/>
              <a:t> F thèse de doctorat en préparation</a:t>
            </a:r>
          </a:p>
          <a:p>
            <a:r>
              <a:rPr lang="fr-FR" sz="1000" dirty="0"/>
              <a:t>2. </a:t>
            </a:r>
            <a:r>
              <a:rPr lang="fr-FR" sz="1000" dirty="0" err="1"/>
              <a:t>Bensmail</a:t>
            </a:r>
            <a:r>
              <a:rPr lang="fr-FR" sz="1000" dirty="0"/>
              <a:t> D et al. </a:t>
            </a:r>
            <a:r>
              <a:rPr lang="fr-FR" sz="1000" dirty="0" err="1"/>
              <a:t>Toxins</a:t>
            </a:r>
            <a:r>
              <a:rPr lang="fr-FR" sz="1000" dirty="0"/>
              <a:t> 2023</a:t>
            </a:r>
          </a:p>
          <a:p>
            <a:r>
              <a:rPr lang="fr-FR" sz="1000" dirty="0"/>
              <a:t>3. Arnaud </a:t>
            </a:r>
            <a:r>
              <a:rPr lang="fr-FR" sz="1000" dirty="0" err="1"/>
              <a:t>Leilaz</a:t>
            </a:r>
            <a:r>
              <a:rPr lang="fr-FR" sz="1000" dirty="0"/>
              <a:t>, mémoire DES MPR </a:t>
            </a:r>
            <a:r>
              <a:rPr lang="fr-FR" sz="1000" i="1" dirty="0"/>
              <a:t>in </a:t>
            </a:r>
            <a:r>
              <a:rPr lang="fr-FR" sz="1000" i="1" dirty="0" err="1"/>
              <a:t>prep</a:t>
            </a:r>
            <a:r>
              <a:rPr lang="fr-FR" sz="1000" i="1" dirty="0"/>
              <a:t>.</a:t>
            </a:r>
            <a:endParaRPr lang="fr-FR" sz="1000" dirty="0"/>
          </a:p>
        </p:txBody>
      </p:sp>
      <p:pic>
        <p:nvPicPr>
          <p:cNvPr id="6" name="Image 5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FDD47217-FB97-30ED-5B04-4DA2171B08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1"/>
          <a:stretch/>
        </p:blipFill>
        <p:spPr>
          <a:xfrm>
            <a:off x="4214712" y="2576969"/>
            <a:ext cx="3762575" cy="1704062"/>
          </a:xfrm>
          <a:prstGeom prst="rect">
            <a:avLst/>
          </a:prstGeom>
        </p:spPr>
      </p:pic>
      <p:pic>
        <p:nvPicPr>
          <p:cNvPr id="29" name="Audio 28">
            <a:extLst>
              <a:ext uri="{FF2B5EF4-FFF2-40B4-BE49-F238E27FC236}">
                <a16:creationId xmlns:a16="http://schemas.microsoft.com/office/drawing/2014/main" id="{D174F62C-9C40-2639-BB74-31CB6670FB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0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440"/>
    </mc:Choice>
    <mc:Fallback>
      <p:transition spd="slow" advTm="133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1047D-F03C-1B75-6F46-796D7D0EB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70FF2-8322-FEBB-EF45-31CF14C1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Hypothèses de travail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617008-ACAB-5105-BAB0-5B4F2113E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1. Il existe des différences dans les modalités de suivi et prise en charge des déficiences de personnes âgées atteintes de SEP, par rapport au reste de la population SEP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2. Parmi les personnes âgées atteintes de SEP, les parcours de soins sont différents entre celles dont le début a été tardif (≥50 ans) en comparaisons des diagnostics plus précoces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3869EE-063E-69E3-F0E2-78E89215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TOULOUSE - 2024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6BE19E-D4E6-C49B-0064-25DD1692D8A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2F6C50F-FEA1-7AD5-42BD-0C08F1035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5926048"/>
            <a:ext cx="2337703" cy="795426"/>
          </a:xfrm>
          <a:prstGeom prst="rect">
            <a:avLst/>
          </a:prstGeom>
        </p:spPr>
      </p:pic>
      <p:pic>
        <p:nvPicPr>
          <p:cNvPr id="9" name="Audio 8">
            <a:extLst>
              <a:ext uri="{FF2B5EF4-FFF2-40B4-BE49-F238E27FC236}">
                <a16:creationId xmlns:a16="http://schemas.microsoft.com/office/drawing/2014/main" id="{64026EF6-D836-E232-CD84-E602138013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8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56"/>
    </mc:Choice>
    <mc:Fallback>
      <p:transition spd="slow" advTm="42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E360B-CB02-2423-26FE-C1E72A030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AE775-191B-1948-3D45-8A45B7FD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1A1E1-7DCF-CAFA-3F75-F7BB4D9C8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Décrire les prises en charge et parcours de soins de déficiences liées à la SEP des personnes âgées de 70 ans et plus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Identifier des profils de sévérité, leurs parcours de soins associés et l’impact sur la morbi-mortalité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C2C0F6-8227-0EEA-BF73-91622C12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TOULOUSE - 2024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AAC278-889C-120E-32EF-CB014B98E2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2B73A68-A94F-D6EF-6383-F3441E3ED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5926048"/>
            <a:ext cx="2337703" cy="795426"/>
          </a:xfrm>
          <a:prstGeom prst="rect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0D4897D4-8EB0-38D3-BF70-4E5CF4E77C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0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29"/>
    </mc:Choice>
    <mc:Fallback>
      <p:transition spd="slow" advTm="41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9E178-4B82-B445-C20B-C1307C0AF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44E14-D00F-B7D6-3D54-05CB4D54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Méthodologie générale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1D8A78-78DA-299E-67DD-6A57E116C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Algorithme d’identification de la population SEP dans le Système National des Données de Santé de l’Assurance Maladie (SNDS)</a:t>
            </a:r>
          </a:p>
          <a:p>
            <a:pPr lvl="1"/>
            <a:r>
              <a:rPr lang="fr-FR" sz="1800" dirty="0"/>
              <a:t>ALD n° 25 et/ou 2 occurrences G35 sans code différentiel (G11.4 ou G36 par exemple) survenant après.</a:t>
            </a:r>
          </a:p>
          <a:p>
            <a:pPr lvl="1"/>
            <a:r>
              <a:rPr lang="fr-FR" sz="1800" dirty="0"/>
              <a:t>n = 140 248, dont 22% âgés de plus de 70 ans (31/12/2022)</a:t>
            </a:r>
          </a:p>
          <a:p>
            <a:r>
              <a:rPr lang="fr-FR" sz="2200" dirty="0"/>
              <a:t>Actes traceurs (codes CCAM), 3 domaines</a:t>
            </a:r>
          </a:p>
          <a:p>
            <a:pPr lvl="1"/>
            <a:r>
              <a:rPr lang="fr-FR" sz="1800" dirty="0" err="1"/>
              <a:t>Neurourologie</a:t>
            </a:r>
            <a:endParaRPr lang="fr-FR" sz="1800" dirty="0"/>
          </a:p>
          <a:p>
            <a:pPr lvl="1"/>
            <a:r>
              <a:rPr lang="fr-FR" sz="1800" dirty="0" err="1"/>
              <a:t>Neuroorthopédie</a:t>
            </a:r>
            <a:endParaRPr lang="fr-FR" sz="1800" dirty="0"/>
          </a:p>
          <a:p>
            <a:pPr lvl="1"/>
            <a:r>
              <a:rPr lang="fr-FR" sz="1800" dirty="0"/>
              <a:t>Sommeil et respiration</a:t>
            </a:r>
          </a:p>
          <a:p>
            <a:r>
              <a:rPr lang="fr-FR" sz="2200" dirty="0" err="1"/>
              <a:t>Morbimortalité</a:t>
            </a:r>
            <a:r>
              <a:rPr lang="fr-FR" sz="2200" dirty="0"/>
              <a:t> associée</a:t>
            </a:r>
          </a:p>
          <a:p>
            <a:pPr lvl="1"/>
            <a:r>
              <a:rPr lang="fr-FR" sz="1800" dirty="0" err="1"/>
              <a:t>Charlson</a:t>
            </a:r>
            <a:endParaRPr lang="fr-FR" sz="1800" dirty="0"/>
          </a:p>
          <a:p>
            <a:pPr lvl="1"/>
            <a:r>
              <a:rPr lang="fr-FR" sz="1800" dirty="0"/>
              <a:t>Hospitalisations MCO</a:t>
            </a:r>
          </a:p>
          <a:p>
            <a:pPr lvl="1"/>
            <a:r>
              <a:rPr lang="fr-FR" sz="1800" dirty="0"/>
              <a:t>Décès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C9EF32-C219-546B-26C5-F00AB67B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TOULOUSE - 2024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C0CE8A-9494-085E-CDF1-F122452634C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9C9B184-B392-E684-1E13-4E36CD55F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5926048"/>
            <a:ext cx="2337703" cy="795426"/>
          </a:xfrm>
          <a:prstGeom prst="rect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7FE503D8-F16E-FBE4-1635-5EF22D8927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4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64"/>
    </mc:Choice>
    <mc:Fallback>
      <p:transition spd="slow" advTm="62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2DD11-0F8C-CF03-2A4E-1205C83F3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83823-DDD1-01C1-8B4D-3361BDCE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attendus et applications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583C9-C469-DFDB-595A-05E14D485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200" dirty="0">
                <a:ea typeface="Calibri" panose="020F0502020204030204" pitchFamily="34" charset="0"/>
              </a:rPr>
              <a:t>D</a:t>
            </a:r>
            <a:r>
              <a:rPr lang="fr-FR" sz="2200" dirty="0">
                <a:effectLst/>
                <a:ea typeface="Calibri" panose="020F0502020204030204" pitchFamily="34" charset="0"/>
              </a:rPr>
              <a:t>écrire les parcours optimaux pour chaque groupe sévérité patient, en termes de réduction de morbi-mortalité attendue. 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r>
              <a:rPr lang="fr-FR" sz="2200" dirty="0">
                <a:ea typeface="Calibri" panose="020F0502020204030204" pitchFamily="34" charset="0"/>
              </a:rPr>
              <a:t>P</a:t>
            </a:r>
            <a:r>
              <a:rPr lang="fr-FR" sz="2200" dirty="0">
                <a:effectLst/>
                <a:ea typeface="Calibri" panose="020F0502020204030204" pitchFamily="34" charset="0"/>
              </a:rPr>
              <a:t>roposer aux praticiens des filières d’orientation et prise en soins les plus adaptées à chacun, notamment au cours du vieillissement pour les patients déjà atteints de SEP</a:t>
            </a:r>
            <a:r>
              <a:rPr lang="fr-FR" sz="2200" dirty="0">
                <a:effectLst/>
              </a:rPr>
              <a:t> </a:t>
            </a:r>
            <a:endParaRPr lang="fr-FR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831DA1-D009-C719-FB80-1CC21713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TOULOUSE - 2024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2BD08A1-CB74-4959-7A28-6ED2BE900F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4EB852F-0C9D-1AAA-FD8F-56F7BFE33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5926048"/>
            <a:ext cx="2337703" cy="795426"/>
          </a:xfrm>
          <a:prstGeom prst="rect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F3984B0B-731E-B587-3EE8-AFB1787949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3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88"/>
    </mc:Choice>
    <mc:Fallback>
      <p:transition spd="slow" advTm="55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203</TotalTime>
  <Words>784</Words>
  <Application>Microsoft Macintosh PowerPoint</Application>
  <PresentationFormat>Grand écran</PresentationFormat>
  <Paragraphs>102</Paragraphs>
  <Slides>11</Slides>
  <Notes>3</Notes>
  <HiddenSlides>0</HiddenSlides>
  <MMClips>11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Jonathan Levy (Institut de Recherche et de Documentation en Economie de la Santé – IRDES) Lauréat 2024 Bourse SOFMER Mobilité en MPR</vt:lpstr>
      <vt:lpstr>Rationnel</vt:lpstr>
      <vt:lpstr>Rationnel</vt:lpstr>
      <vt:lpstr>Rationnel</vt:lpstr>
      <vt:lpstr>Données préliminaires</vt:lpstr>
      <vt:lpstr>Hypothèses de travail</vt:lpstr>
      <vt:lpstr>Objectifs</vt:lpstr>
      <vt:lpstr>Méthodologie générale</vt:lpstr>
      <vt:lpstr>Résultats attendus et applications</vt:lpstr>
      <vt:lpstr>Cadre général du projet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Bourse de Mobilité SOFMER-MERZ Lauréat 2017 François Feuvrier</dc:title>
  <dc:creator>Patricia RIBINIK</dc:creator>
  <cp:lastModifiedBy>Jonathan Levy</cp:lastModifiedBy>
  <cp:revision>113</cp:revision>
  <dcterms:created xsi:type="dcterms:W3CDTF">2017-08-12T07:49:47Z</dcterms:created>
  <dcterms:modified xsi:type="dcterms:W3CDTF">2024-09-25T08:17:29Z</dcterms:modified>
</cp:coreProperties>
</file>